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1"/>
            <a:ext cx="8382000" cy="609599"/>
          </a:xfrm>
        </p:spPr>
        <p:txBody>
          <a:bodyPr>
            <a:normAutofit fontScale="90000"/>
          </a:bodyPr>
          <a:lstStyle/>
          <a:p>
            <a:r>
              <a:rPr lang="en-US" sz="2700" b="1" dirty="0" smtClean="0">
                <a:latin typeface="Bell MT" pitchFamily="18" charset="0"/>
              </a:rPr>
              <a:t>ARCHITECTURAL DESCRIPTION OF KONARK TEMPLE</a:t>
            </a:r>
            <a:r>
              <a:rPr lang="en-US" b="1" dirty="0" smtClean="0"/>
              <a:t/>
            </a:r>
            <a:br>
              <a:rPr lang="en-US" b="1" dirty="0" smtClean="0"/>
            </a:br>
            <a:endParaRPr lang="en-US" dirty="0"/>
          </a:p>
        </p:txBody>
      </p:sp>
      <p:sp>
        <p:nvSpPr>
          <p:cNvPr id="3" name="Subtitle 2"/>
          <p:cNvSpPr>
            <a:spLocks noGrp="1"/>
          </p:cNvSpPr>
          <p:nvPr>
            <p:ph type="subTitle" idx="1"/>
          </p:nvPr>
        </p:nvSpPr>
        <p:spPr>
          <a:xfrm>
            <a:off x="152400" y="533400"/>
            <a:ext cx="8839200" cy="5867400"/>
          </a:xfrm>
        </p:spPr>
        <p:txBody>
          <a:bodyPr>
            <a:normAutofit/>
          </a:bodyPr>
          <a:lstStyle/>
          <a:p>
            <a:pPr algn="just">
              <a:buFont typeface="Wingdings" pitchFamily="2" charset="2"/>
              <a:buChar char="Ø"/>
            </a:pPr>
            <a:r>
              <a:rPr lang="en-US" sz="2400" dirty="0" err="1" smtClean="0">
                <a:solidFill>
                  <a:schemeClr val="tx1"/>
                </a:solidFill>
                <a:latin typeface="Bell MT" pitchFamily="18" charset="0"/>
              </a:rPr>
              <a:t>Konarak</a:t>
            </a:r>
            <a:r>
              <a:rPr lang="en-US" sz="2400" dirty="0" smtClean="0">
                <a:solidFill>
                  <a:schemeClr val="tx1"/>
                </a:solidFill>
                <a:latin typeface="Bell MT" pitchFamily="18" charset="0"/>
              </a:rPr>
              <a:t> is a village located at a distance of 66 km from Bhubaneswar, the capital of Orissa </a:t>
            </a:r>
          </a:p>
          <a:p>
            <a:pPr algn="just">
              <a:buFont typeface="Wingdings" pitchFamily="2" charset="2"/>
              <a:buChar char="Ø"/>
            </a:pPr>
            <a:r>
              <a:rPr lang="en-US" sz="2400" dirty="0" err="1" smtClean="0">
                <a:solidFill>
                  <a:schemeClr val="tx1"/>
                </a:solidFill>
                <a:latin typeface="Bell MT" pitchFamily="18" charset="0"/>
              </a:rPr>
              <a:t>Konarak</a:t>
            </a:r>
            <a:r>
              <a:rPr lang="en-US" sz="2400" dirty="0" smtClean="0">
                <a:solidFill>
                  <a:schemeClr val="tx1"/>
                </a:solidFill>
                <a:latin typeface="Bell MT" pitchFamily="18" charset="0"/>
              </a:rPr>
              <a:t> temple was conceived as colossal chariot drawn by a team of seven horses</a:t>
            </a:r>
          </a:p>
          <a:p>
            <a:pPr algn="just">
              <a:buFont typeface="Wingdings" pitchFamily="2" charset="2"/>
              <a:buChar char="Ø"/>
            </a:pPr>
            <a:r>
              <a:rPr lang="en-US" sz="2400" dirty="0" smtClean="0">
                <a:solidFill>
                  <a:schemeClr val="tx1"/>
                </a:solidFill>
                <a:latin typeface="Bell MT" pitchFamily="18" charset="0"/>
              </a:rPr>
              <a:t>temple was planned in such a way that it is fitted with twelve pairs of exquisitely decorated stone wheels</a:t>
            </a:r>
          </a:p>
          <a:p>
            <a:pPr algn="just">
              <a:buFont typeface="Wingdings" pitchFamily="2" charset="2"/>
              <a:buChar char="Ø"/>
            </a:pPr>
            <a:r>
              <a:rPr lang="en-US" sz="2400" dirty="0" smtClean="0">
                <a:solidFill>
                  <a:schemeClr val="tx1"/>
                </a:solidFill>
                <a:latin typeface="Bell MT" pitchFamily="18" charset="0"/>
              </a:rPr>
              <a:t>horses were conceived in such a way that the Sun God (Surya) himself drives this chariot</a:t>
            </a:r>
          </a:p>
          <a:p>
            <a:pPr algn="just">
              <a:buFont typeface="Wingdings" pitchFamily="2" charset="2"/>
              <a:buChar char="Ø"/>
            </a:pPr>
            <a:r>
              <a:rPr lang="en-US" sz="2400" dirty="0" smtClean="0">
                <a:solidFill>
                  <a:schemeClr val="tx1"/>
                </a:solidFill>
                <a:latin typeface="Bell MT" pitchFamily="18" charset="0"/>
              </a:rPr>
              <a:t>Beginning made in temple building activities in the 7th century A.D.-culminated in the 13th century A.D.</a:t>
            </a:r>
          </a:p>
          <a:p>
            <a:pPr algn="just">
              <a:buFont typeface="Wingdings" pitchFamily="2" charset="2"/>
              <a:buChar char="Ø"/>
            </a:pPr>
            <a:r>
              <a:rPr lang="en-US" sz="2400" dirty="0" smtClean="0">
                <a:solidFill>
                  <a:schemeClr val="tx1"/>
                </a:solidFill>
                <a:latin typeface="Bell MT" pitchFamily="18" charset="0"/>
              </a:rPr>
              <a:t>Built under the reign of </a:t>
            </a:r>
            <a:r>
              <a:rPr lang="en-US" sz="2400" dirty="0" err="1" smtClean="0">
                <a:solidFill>
                  <a:schemeClr val="tx1"/>
                </a:solidFill>
                <a:latin typeface="Bell MT" pitchFamily="18" charset="0"/>
              </a:rPr>
              <a:t>Narasimha</a:t>
            </a:r>
            <a:r>
              <a:rPr lang="en-US" sz="2400" dirty="0" smtClean="0">
                <a:solidFill>
                  <a:schemeClr val="tx1"/>
                </a:solidFill>
                <a:latin typeface="Bell MT" pitchFamily="18" charset="0"/>
              </a:rPr>
              <a:t> </a:t>
            </a:r>
            <a:r>
              <a:rPr lang="en-US" sz="2400" dirty="0" err="1" smtClean="0">
                <a:solidFill>
                  <a:schemeClr val="tx1"/>
                </a:solidFill>
                <a:latin typeface="Bell MT" pitchFamily="18" charset="0"/>
              </a:rPr>
              <a:t>Deva</a:t>
            </a:r>
            <a:r>
              <a:rPr lang="en-US" sz="2400" dirty="0" smtClean="0">
                <a:solidFill>
                  <a:schemeClr val="tx1"/>
                </a:solidFill>
                <a:latin typeface="Bell MT" pitchFamily="18" charset="0"/>
              </a:rPr>
              <a:t> I (AD 1238-1264)</a:t>
            </a:r>
          </a:p>
          <a:p>
            <a:pPr algn="just">
              <a:buFont typeface="Wingdings" pitchFamily="2" charset="2"/>
              <a:buChar char="Ø"/>
            </a:pPr>
            <a:endParaRPr lang="en-US" sz="2400" dirty="0">
              <a:solidFill>
                <a:schemeClr val="tx1"/>
              </a:solidFill>
              <a:latin typeface="Bell MT"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tud\Pictures\New folder\konarkplan_large.jpg"/>
          <p:cNvPicPr>
            <a:picLocks noGrp="1" noChangeAspect="1" noChangeArrowheads="1"/>
          </p:cNvPicPr>
          <p:nvPr>
            <p:ph idx="1"/>
          </p:nvPr>
        </p:nvPicPr>
        <p:blipFill>
          <a:blip r:embed="rId2"/>
          <a:srcRect/>
          <a:stretch>
            <a:fillRect/>
          </a:stretch>
        </p:blipFill>
        <p:spPr bwMode="auto">
          <a:xfrm>
            <a:off x="304800" y="838200"/>
            <a:ext cx="8558198" cy="5181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6553200"/>
          </a:xfrm>
        </p:spPr>
        <p:txBody>
          <a:bodyPr>
            <a:normAutofit fontScale="92500" lnSpcReduction="20000"/>
          </a:bodyPr>
          <a:lstStyle/>
          <a:p>
            <a:pPr algn="just"/>
            <a:r>
              <a:rPr lang="en-US" sz="2800" dirty="0" smtClean="0">
                <a:latin typeface="Bell MT" pitchFamily="18" charset="0"/>
              </a:rPr>
              <a:t>On the north and south sides are 24 carved wheels, each about 3 m in diameter, as well as symbolic motifs referring to the cycle of the seasons and the months. </a:t>
            </a:r>
          </a:p>
          <a:p>
            <a:pPr algn="just"/>
            <a:r>
              <a:rPr lang="en-US" sz="2800" dirty="0" smtClean="0">
                <a:latin typeface="Bell MT" pitchFamily="18" charset="0"/>
              </a:rPr>
              <a:t>These complete the illusionary structure of the temple-chariot. </a:t>
            </a:r>
          </a:p>
          <a:p>
            <a:pPr algn="just"/>
            <a:r>
              <a:rPr lang="en-US" sz="2800" dirty="0" smtClean="0">
                <a:latin typeface="Bell MT" pitchFamily="18" charset="0"/>
              </a:rPr>
              <a:t>Between the wheels, the plinth of the temple is entirely decorated with reliefs of fantastic lions, musicians and dancers, and erotic groups. </a:t>
            </a:r>
          </a:p>
          <a:p>
            <a:pPr algn="just"/>
            <a:r>
              <a:rPr lang="en-US" sz="2800" dirty="0" smtClean="0">
                <a:latin typeface="Bell MT" pitchFamily="18" charset="0"/>
              </a:rPr>
              <a:t>Sun Temple comprises several distinct and well-organized spatial units. </a:t>
            </a:r>
          </a:p>
          <a:p>
            <a:pPr algn="just"/>
            <a:r>
              <a:rPr lang="en-US" sz="2800" dirty="0" smtClean="0">
                <a:latin typeface="Bell MT" pitchFamily="18" charset="0"/>
              </a:rPr>
              <a:t>The </a:t>
            </a:r>
            <a:r>
              <a:rPr lang="en-US" sz="2800" i="1" dirty="0" err="1" smtClean="0">
                <a:latin typeface="Bell MT" pitchFamily="18" charset="0"/>
              </a:rPr>
              <a:t>vimana</a:t>
            </a:r>
            <a:r>
              <a:rPr lang="en-US" sz="2800" dirty="0" smtClean="0">
                <a:latin typeface="Bell MT" pitchFamily="18" charset="0"/>
              </a:rPr>
              <a:t> (principal sanctuary) was surmounted by a high tower with a </a:t>
            </a:r>
            <a:r>
              <a:rPr lang="en-US" sz="2800" i="1" dirty="0" err="1" smtClean="0">
                <a:latin typeface="Bell MT" pitchFamily="18" charset="0"/>
              </a:rPr>
              <a:t>shikhara</a:t>
            </a:r>
            <a:r>
              <a:rPr lang="en-US" sz="2800" dirty="0" smtClean="0">
                <a:latin typeface="Bell MT" pitchFamily="18" charset="0"/>
              </a:rPr>
              <a:t> (crowning cap), which was razed in the 19th century. </a:t>
            </a:r>
          </a:p>
          <a:p>
            <a:pPr algn="just"/>
            <a:r>
              <a:rPr lang="en-US" sz="2800" dirty="0" smtClean="0">
                <a:latin typeface="Bell MT" pitchFamily="18" charset="0"/>
              </a:rPr>
              <a:t>To the east, the </a:t>
            </a:r>
            <a:r>
              <a:rPr lang="en-US" sz="2800" i="1" dirty="0" err="1" smtClean="0">
                <a:latin typeface="Bell MT" pitchFamily="18" charset="0"/>
              </a:rPr>
              <a:t>jahamogana</a:t>
            </a:r>
            <a:r>
              <a:rPr lang="en-US" sz="2800" dirty="0" smtClean="0">
                <a:latin typeface="Bell MT" pitchFamily="18" charset="0"/>
              </a:rPr>
              <a:t> (audience hall) dominates the ruins with its pyramidal mass. </a:t>
            </a:r>
          </a:p>
          <a:p>
            <a:pPr algn="just"/>
            <a:r>
              <a:rPr lang="en-US" sz="2800" dirty="0" smtClean="0">
                <a:latin typeface="Bell MT" pitchFamily="18" charset="0"/>
              </a:rPr>
              <a:t>Farther to the east, the </a:t>
            </a:r>
            <a:r>
              <a:rPr lang="en-US" sz="2800" i="1" dirty="0" err="1" smtClean="0">
                <a:latin typeface="Bell MT" pitchFamily="18" charset="0"/>
              </a:rPr>
              <a:t>natmandir</a:t>
            </a:r>
            <a:r>
              <a:rPr lang="en-US" sz="2800" dirty="0" smtClean="0">
                <a:latin typeface="Bell MT" pitchFamily="18" charset="0"/>
              </a:rPr>
              <a:t> (dance hall), today unroofed, rises on a high platform.</a:t>
            </a:r>
            <a:endParaRPr lang="en-US" sz="28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85000" lnSpcReduction="20000"/>
          </a:bodyPr>
          <a:lstStyle/>
          <a:p>
            <a:r>
              <a:rPr lang="en-US" b="1" dirty="0" smtClean="0">
                <a:latin typeface="Bell MT" pitchFamily="18" charset="0"/>
              </a:rPr>
              <a:t>Main Attractions</a:t>
            </a:r>
          </a:p>
          <a:p>
            <a:r>
              <a:rPr lang="en-US" dirty="0" smtClean="0">
                <a:latin typeface="Bell MT" pitchFamily="18" charset="0"/>
              </a:rPr>
              <a:t>The main temple structure and the geometrical patterns all around the temple</a:t>
            </a:r>
          </a:p>
          <a:p>
            <a:r>
              <a:rPr lang="en-US" dirty="0" smtClean="0">
                <a:latin typeface="Bell MT" pitchFamily="18" charset="0"/>
              </a:rPr>
              <a:t>The carved wheels and the spokes of the wheel which serve as sun dials</a:t>
            </a:r>
          </a:p>
          <a:p>
            <a:r>
              <a:rPr lang="en-US" dirty="0" smtClean="0">
                <a:latin typeface="Bell MT" pitchFamily="18" charset="0"/>
              </a:rPr>
              <a:t>Architectural figures including the war horses, the elephants and the guarding lions at the entrance</a:t>
            </a:r>
          </a:p>
          <a:p>
            <a:r>
              <a:rPr lang="en-US" dirty="0" smtClean="0">
                <a:latin typeface="Bell MT" pitchFamily="18" charset="0"/>
              </a:rPr>
              <a:t>The </a:t>
            </a:r>
            <a:r>
              <a:rPr lang="en-US" dirty="0" err="1" smtClean="0">
                <a:latin typeface="Bell MT" pitchFamily="18" charset="0"/>
              </a:rPr>
              <a:t>Nata</a:t>
            </a:r>
            <a:r>
              <a:rPr lang="en-US" dirty="0" smtClean="0">
                <a:latin typeface="Bell MT" pitchFamily="18" charset="0"/>
              </a:rPr>
              <a:t> </a:t>
            </a:r>
            <a:r>
              <a:rPr lang="en-US" dirty="0" err="1" smtClean="0">
                <a:latin typeface="Bell MT" pitchFamily="18" charset="0"/>
              </a:rPr>
              <a:t>Mandir</a:t>
            </a:r>
            <a:r>
              <a:rPr lang="en-US" dirty="0" smtClean="0">
                <a:latin typeface="Bell MT" pitchFamily="18" charset="0"/>
              </a:rPr>
              <a:t> (Dancing Hall)</a:t>
            </a:r>
          </a:p>
          <a:p>
            <a:r>
              <a:rPr lang="en-US" dirty="0" smtClean="0">
                <a:latin typeface="Bell MT" pitchFamily="18" charset="0"/>
              </a:rPr>
              <a:t>Three images of Sun God at three direction of the temple to catch the rays of the Sun at dawn, noon and sunset</a:t>
            </a:r>
          </a:p>
          <a:p>
            <a:r>
              <a:rPr lang="en-US" dirty="0" smtClean="0">
                <a:latin typeface="Bell MT" pitchFamily="18" charset="0"/>
              </a:rPr>
              <a:t>The various images of </a:t>
            </a:r>
            <a:r>
              <a:rPr lang="en-US" dirty="0" err="1" smtClean="0">
                <a:latin typeface="Bell MT" pitchFamily="18" charset="0"/>
              </a:rPr>
              <a:t>dieties</a:t>
            </a:r>
            <a:r>
              <a:rPr lang="en-US" dirty="0" smtClean="0">
                <a:latin typeface="Bell MT" pitchFamily="18" charset="0"/>
              </a:rPr>
              <a:t>, dancers, musicians, elephants and mythical creatures</a:t>
            </a:r>
          </a:p>
          <a:p>
            <a:r>
              <a:rPr lang="en-US" dirty="0" smtClean="0">
                <a:latin typeface="Bell MT" pitchFamily="18" charset="0"/>
              </a:rPr>
              <a:t>The second level of the temple structure which showcases the famous erotic sculptures</a:t>
            </a:r>
          </a:p>
          <a:p>
            <a:r>
              <a:rPr lang="en-US" dirty="0" smtClean="0">
                <a:latin typeface="Bell MT" pitchFamily="18" charset="0"/>
              </a:rPr>
              <a:t>The Sun temple museum run by </a:t>
            </a:r>
            <a:r>
              <a:rPr lang="en-US" dirty="0" err="1" smtClean="0">
                <a:latin typeface="Bell MT" pitchFamily="18" charset="0"/>
              </a:rPr>
              <a:t>Archaelogical</a:t>
            </a:r>
            <a:r>
              <a:rPr lang="en-US" dirty="0" smtClean="0">
                <a:latin typeface="Bell MT" pitchFamily="18" charset="0"/>
              </a:rPr>
              <a:t> Survey of India</a:t>
            </a:r>
          </a:p>
          <a:p>
            <a:r>
              <a:rPr lang="en-US" dirty="0" smtClean="0">
                <a:latin typeface="Bell MT" pitchFamily="18" charset="0"/>
              </a:rPr>
              <a:t>The Nava </a:t>
            </a:r>
            <a:r>
              <a:rPr lang="en-US" dirty="0" err="1" smtClean="0">
                <a:latin typeface="Bell MT" pitchFamily="18" charset="0"/>
              </a:rPr>
              <a:t>Graha</a:t>
            </a:r>
            <a:r>
              <a:rPr lang="en-US" dirty="0" smtClean="0">
                <a:latin typeface="Bell MT" pitchFamily="18" charset="0"/>
              </a:rPr>
              <a:t> (Nine Planets) Temple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fontScale="70000" lnSpcReduction="20000"/>
          </a:bodyPr>
          <a:lstStyle/>
          <a:p>
            <a:pPr>
              <a:buNone/>
            </a:pPr>
            <a:r>
              <a:rPr lang="en-US" b="1" dirty="0" smtClean="0">
                <a:latin typeface="Bell MT" pitchFamily="18" charset="0"/>
              </a:rPr>
              <a:t>Facts</a:t>
            </a:r>
          </a:p>
          <a:p>
            <a:pPr algn="just"/>
            <a:r>
              <a:rPr lang="en-US" dirty="0" smtClean="0">
                <a:latin typeface="Bell MT" pitchFamily="18" charset="0"/>
              </a:rPr>
              <a:t>The </a:t>
            </a:r>
            <a:r>
              <a:rPr lang="en-US" dirty="0" err="1" smtClean="0">
                <a:latin typeface="Bell MT" pitchFamily="18" charset="0"/>
              </a:rPr>
              <a:t>Konark</a:t>
            </a:r>
            <a:r>
              <a:rPr lang="en-US" dirty="0" smtClean="0">
                <a:latin typeface="Bell MT" pitchFamily="18" charset="0"/>
              </a:rPr>
              <a:t> is the third link of </a:t>
            </a:r>
            <a:r>
              <a:rPr lang="en-US" dirty="0" err="1" smtClean="0">
                <a:latin typeface="Bell MT" pitchFamily="18" charset="0"/>
              </a:rPr>
              <a:t>Odisha's</a:t>
            </a:r>
            <a:r>
              <a:rPr lang="en-US" dirty="0" smtClean="0">
                <a:latin typeface="Bell MT" pitchFamily="18" charset="0"/>
              </a:rPr>
              <a:t> Golden Triangle. The first link is </a:t>
            </a:r>
            <a:r>
              <a:rPr lang="en-US" dirty="0" err="1" smtClean="0">
                <a:latin typeface="Bell MT" pitchFamily="18" charset="0"/>
              </a:rPr>
              <a:t>Jagannath</a:t>
            </a:r>
            <a:r>
              <a:rPr lang="en-US" dirty="0" smtClean="0">
                <a:latin typeface="Bell MT" pitchFamily="18" charset="0"/>
              </a:rPr>
              <a:t> </a:t>
            </a:r>
            <a:r>
              <a:rPr lang="en-US" dirty="0" err="1" smtClean="0">
                <a:latin typeface="Bell MT" pitchFamily="18" charset="0"/>
              </a:rPr>
              <a:t>Puri</a:t>
            </a:r>
            <a:r>
              <a:rPr lang="en-US" dirty="0" smtClean="0">
                <a:latin typeface="Bell MT" pitchFamily="18" charset="0"/>
              </a:rPr>
              <a:t> and the second link is Bhubaneswar (Capital city of </a:t>
            </a:r>
            <a:r>
              <a:rPr lang="en-US" dirty="0" err="1" smtClean="0">
                <a:latin typeface="Bell MT" pitchFamily="18" charset="0"/>
              </a:rPr>
              <a:t>Odisha</a:t>
            </a:r>
            <a:r>
              <a:rPr lang="en-US" dirty="0" smtClean="0">
                <a:latin typeface="Bell MT" pitchFamily="18" charset="0"/>
              </a:rPr>
              <a:t>)</a:t>
            </a:r>
          </a:p>
          <a:p>
            <a:pPr algn="just"/>
            <a:r>
              <a:rPr lang="en-US" dirty="0" smtClean="0">
                <a:latin typeface="Bell MT" pitchFamily="18" charset="0"/>
              </a:rPr>
              <a:t>The </a:t>
            </a:r>
            <a:r>
              <a:rPr lang="en-US" dirty="0" err="1" smtClean="0">
                <a:latin typeface="Bell MT" pitchFamily="18" charset="0"/>
              </a:rPr>
              <a:t>Konark</a:t>
            </a:r>
            <a:r>
              <a:rPr lang="en-US" dirty="0" smtClean="0">
                <a:latin typeface="Bell MT" pitchFamily="18" charset="0"/>
              </a:rPr>
              <a:t> temple is constructed as a gigantic chariot with 24 wheels about three meters high and pulled by 7 horses, housing the Sun God within</a:t>
            </a:r>
          </a:p>
          <a:p>
            <a:pPr algn="just"/>
            <a:r>
              <a:rPr lang="en-US" dirty="0" smtClean="0">
                <a:latin typeface="Bell MT" pitchFamily="18" charset="0"/>
              </a:rPr>
              <a:t>The entrance is guarded by two huge lions, each killing a war elephant and beneath the elephant is a man. The lions represent pride, elephants represent wealth and both of them consumes man</a:t>
            </a:r>
          </a:p>
          <a:p>
            <a:pPr algn="just"/>
            <a:r>
              <a:rPr lang="en-US" dirty="0" err="1" smtClean="0">
                <a:latin typeface="Bell MT" pitchFamily="18" charset="0"/>
              </a:rPr>
              <a:t>Konark</a:t>
            </a:r>
            <a:r>
              <a:rPr lang="en-US" dirty="0" smtClean="0">
                <a:latin typeface="Bell MT" pitchFamily="18" charset="0"/>
              </a:rPr>
              <a:t> temple was initially built on the sea bank but now the sea has receded and the temple is a little away from the beach. </a:t>
            </a:r>
          </a:p>
          <a:p>
            <a:pPr algn="just"/>
            <a:r>
              <a:rPr lang="en-US" dirty="0" smtClean="0">
                <a:latin typeface="Bell MT" pitchFamily="18" charset="0"/>
              </a:rPr>
              <a:t>This temple was also known as </a:t>
            </a:r>
            <a:r>
              <a:rPr lang="en-US" b="1" dirty="0" smtClean="0">
                <a:latin typeface="Bell MT" pitchFamily="18" charset="0"/>
              </a:rPr>
              <a:t>'BLACK PAGODA'</a:t>
            </a:r>
            <a:r>
              <a:rPr lang="en-US" dirty="0" smtClean="0">
                <a:latin typeface="Bell MT" pitchFamily="18" charset="0"/>
              </a:rPr>
              <a:t> due to its dark color and used as a navigational landmark by ancient sailors to </a:t>
            </a:r>
            <a:r>
              <a:rPr lang="en-US" dirty="0" err="1" smtClean="0">
                <a:latin typeface="Bell MT" pitchFamily="18" charset="0"/>
              </a:rPr>
              <a:t>Odisha</a:t>
            </a:r>
            <a:endParaRPr lang="en-US" dirty="0" smtClean="0">
              <a:latin typeface="Bell MT" pitchFamily="18" charset="0"/>
            </a:endParaRPr>
          </a:p>
          <a:p>
            <a:pPr algn="just"/>
            <a:r>
              <a:rPr lang="en-US" dirty="0" smtClean="0">
                <a:latin typeface="Bell MT" pitchFamily="18" charset="0"/>
              </a:rPr>
              <a:t>Everyday, the Sun's rays would reach the </a:t>
            </a:r>
            <a:r>
              <a:rPr lang="en-US" dirty="0" err="1" smtClean="0">
                <a:latin typeface="Bell MT" pitchFamily="18" charset="0"/>
              </a:rPr>
              <a:t>Nata</a:t>
            </a:r>
            <a:r>
              <a:rPr lang="en-US" dirty="0" smtClean="0">
                <a:latin typeface="Bell MT" pitchFamily="18" charset="0"/>
              </a:rPr>
              <a:t> </a:t>
            </a:r>
            <a:r>
              <a:rPr lang="en-US" dirty="0" err="1" smtClean="0">
                <a:latin typeface="Bell MT" pitchFamily="18" charset="0"/>
              </a:rPr>
              <a:t>Mandir</a:t>
            </a:r>
            <a:r>
              <a:rPr lang="en-US" dirty="0" smtClean="0">
                <a:latin typeface="Bell MT" pitchFamily="18" charset="0"/>
              </a:rPr>
              <a:t> from the coast and reflects from the diamond placed at the center of the idol</a:t>
            </a:r>
          </a:p>
          <a:p>
            <a:pPr algn="just"/>
            <a:r>
              <a:rPr lang="en-US" dirty="0" smtClean="0">
                <a:latin typeface="Bell MT" pitchFamily="18" charset="0"/>
              </a:rPr>
              <a:t>A heavy magnet was placed at the temple top and every two stones of the temple is sandwiched by iron plates. </a:t>
            </a:r>
          </a:p>
          <a:p>
            <a:pPr algn="just"/>
            <a:r>
              <a:rPr lang="en-US" dirty="0" smtClean="0">
                <a:latin typeface="Bell MT" pitchFamily="18" charset="0"/>
              </a:rPr>
              <a:t>The idol was said to have been floating in air due to the arrangement of magnets. The magnet at the top is said to have disturbed compasses for coastal voyagers and later on removed</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595</Words>
  <Application>Microsoft Office PowerPoint</Application>
  <PresentationFormat>On-screen Show (4:3)</PresentationFormat>
  <Paragraphs>33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ARCHITECTURAL DESCRIPTION OF KONARK TEMPLE </vt:lpstr>
      <vt:lpstr>Slide 2</vt:lpstr>
      <vt:lpstr>Slide 3</vt:lpstr>
      <vt:lpstr>Slide 4</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ARCHITECTURAL DESCRIPTION OF KONARK TEMPLE </dc:title>
  <dc:creator>stud</dc:creator>
  <cp:lastModifiedBy>deepak kindo</cp:lastModifiedBy>
  <cp:revision>5</cp:revision>
  <dcterms:created xsi:type="dcterms:W3CDTF">2006-08-16T00:00:00Z</dcterms:created>
  <dcterms:modified xsi:type="dcterms:W3CDTF">2018-02-07T04:38:35Z</dcterms:modified>
</cp:coreProperties>
</file>